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299" r:id="rId3"/>
    <p:sldId id="322" r:id="rId4"/>
    <p:sldId id="308" r:id="rId5"/>
    <p:sldId id="310" r:id="rId6"/>
    <p:sldId id="309" r:id="rId7"/>
    <p:sldId id="311" r:id="rId8"/>
    <p:sldId id="312" r:id="rId9"/>
    <p:sldId id="326" r:id="rId10"/>
    <p:sldId id="327" r:id="rId11"/>
    <p:sldId id="313" r:id="rId12"/>
    <p:sldId id="315" r:id="rId13"/>
    <p:sldId id="328" r:id="rId14"/>
    <p:sldId id="329" r:id="rId15"/>
    <p:sldId id="303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son, Brian Riley" initials="PBR" lastIdx="1" clrIdx="0"/>
  <p:cmAuthor id="1" name="S A Kaiser" initials="SAK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 snapToGrid="0">
      <p:cViewPr>
        <p:scale>
          <a:sx n="120" d="100"/>
          <a:sy n="120" d="100"/>
        </p:scale>
        <p:origin x="-137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697DD57-2754-49FB-86BE-1D877DD47AC8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8FD85-C081-4A9D-B4B9-71F9AC51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912236-3D40-4054-A9EF-299D65DDB3AD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DD9EA3-7CF9-4188-9101-5EA11A22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fld id="{0B2320EB-43D0-4000-A793-4967E151D0D9}" type="slidenum">
              <a:rPr lang="es-ES" sz="140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zeng@sandia.gov" TargetMode="External"/><Relationship Id="rId2" Type="http://schemas.openxmlformats.org/officeDocument/2006/relationships/hyperlink" Target="mailto:brpeter@sandi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a.gov/ecn/participate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avi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avi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536" y="2011756"/>
            <a:ext cx="828092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ECN4-Topic 10: Spray G in Engines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874649" y="4283367"/>
            <a:ext cx="7124368" cy="16158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Brian Peterson &amp; </a:t>
            </a:r>
            <a:r>
              <a:rPr lang="en-US" sz="2200" b="1" i="1" u="sng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Wei </a:t>
            </a:r>
            <a:r>
              <a:rPr lang="en-US" sz="22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Zeng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brpeter@sandia.gov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wzeng@sandia.gov</a:t>
            </a:r>
            <a:endParaRPr lang="en-US" sz="2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Sandia National Laboratories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/>
              <a:t>Spray position</a:t>
            </a:r>
            <a:endParaRPr lang="en-US" sz="3600" b="1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016777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Position 1 is required, but position 2 is also recommended.</a:t>
            </a:r>
            <a:endParaRPr lang="en-US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5" t="5525"/>
          <a:stretch/>
        </p:blipFill>
        <p:spPr bwMode="auto">
          <a:xfrm>
            <a:off x="1050898" y="2166735"/>
            <a:ext cx="2340376" cy="22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5" t="5525"/>
          <a:stretch/>
        </p:blipFill>
        <p:spPr bwMode="auto">
          <a:xfrm rot="1353792">
            <a:off x="5250395" y="2172731"/>
            <a:ext cx="2340376" cy="22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914400" y="4801966"/>
            <a:ext cx="297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Position 1: one plume hits the spark plug (assume imaging through piston bowl window)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257800" y="4801966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Position 2: spark plug is in between two plumes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68963" y="2542585"/>
            <a:ext cx="179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Spray-plume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968633" y="2054713"/>
            <a:ext cx="4572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191983" y="2054713"/>
            <a:ext cx="4572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735917" y="2353666"/>
            <a:ext cx="179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Spray-plume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578027" y="1720384"/>
            <a:ext cx="123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Spark plug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49083" y="1720384"/>
            <a:ext cx="123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Spark plug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/>
              <a:t>Diagnostics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082" y="876659"/>
            <a:ext cx="8344894" cy="56036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optical access for each engine is unique. Each group should consider </a:t>
            </a:r>
            <a:r>
              <a:rPr lang="en-US" sz="2400" dirty="0" smtClean="0"/>
              <a:t>appropriate techniques </a:t>
            </a:r>
            <a:r>
              <a:rPr lang="en-US" sz="2400" dirty="0"/>
              <a:t>and </a:t>
            </a:r>
            <a:r>
              <a:rPr lang="en-US" sz="2400" dirty="0" smtClean="0"/>
              <a:t>camera </a:t>
            </a:r>
            <a:r>
              <a:rPr lang="en-US" sz="2400" dirty="0"/>
              <a:t>views for </a:t>
            </a:r>
            <a:r>
              <a:rPr lang="en-US" sz="2400" dirty="0" smtClean="0"/>
              <a:t>spray measurements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Here</a:t>
            </a:r>
            <a:r>
              <a:rPr lang="en-US" sz="2400" dirty="0"/>
              <a:t>, the goal is to obtain the macro-spray development and vaporization in the engine, including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Liquid-phase 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Mie-scattering (with head or side illumination) technique is recommended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Vapor-phase 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err="1" smtClean="0"/>
              <a:t>Schlieren</a:t>
            </a:r>
            <a:r>
              <a:rPr lang="en-US" sz="1600" dirty="0" smtClean="0"/>
              <a:t> (if possible) or laser-induced-florescence (LIF) technique is recommended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Quantified vapor concentration (recommended)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PLIF technique is recommended </a:t>
            </a:r>
            <a:r>
              <a:rPr lang="en-US" sz="1600" dirty="0" smtClean="0"/>
              <a:t>(need further discussion, such as tracer)</a:t>
            </a:r>
            <a:endParaRPr lang="en-US" sz="2400" dirty="0"/>
          </a:p>
          <a:p>
            <a:r>
              <a:rPr lang="en-US" sz="2400" dirty="0" smtClean="0"/>
              <a:t>Spray </a:t>
            </a:r>
            <a:r>
              <a:rPr lang="en-US" sz="2400" dirty="0"/>
              <a:t>groups normally use simultaneous </a:t>
            </a:r>
            <a:r>
              <a:rPr lang="en-US" sz="2400" dirty="0" err="1"/>
              <a:t>Schlieren</a:t>
            </a:r>
            <a:r>
              <a:rPr lang="en-US" sz="2400" dirty="0"/>
              <a:t> and </a:t>
            </a:r>
            <a:r>
              <a:rPr lang="en-US" sz="2400" dirty="0" smtClean="0"/>
              <a:t>diffused </a:t>
            </a:r>
            <a:r>
              <a:rPr lang="en-US" sz="2400" dirty="0"/>
              <a:t>back-illumination (or Mie-scattering) to get the </a:t>
            </a:r>
            <a:r>
              <a:rPr lang="en-US" sz="2400" dirty="0" smtClean="0"/>
              <a:t>liquid- and </a:t>
            </a:r>
            <a:r>
              <a:rPr lang="en-US" sz="2400" dirty="0"/>
              <a:t>vapor-phase penetrations.  This is recommended if </a:t>
            </a:r>
            <a:r>
              <a:rPr lang="en-US" sz="2400" dirty="0" smtClean="0"/>
              <a:t>possible.</a:t>
            </a:r>
          </a:p>
          <a:p>
            <a:r>
              <a:rPr lang="en-US" sz="2400" dirty="0" smtClean="0"/>
              <a:t>PIV for flow characterization is recommended if possible.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759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/>
              <a:t>Data needed from </a:t>
            </a:r>
            <a:r>
              <a:rPr lang="en-US" sz="3600" b="1" dirty="0" smtClean="0"/>
              <a:t>experimentalists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082" y="876659"/>
            <a:ext cx="8344894" cy="56036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Quantitative results (recommended)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Imaging through optical </a:t>
            </a:r>
            <a:r>
              <a:rPr lang="en-US" sz="1800" dirty="0" smtClean="0"/>
              <a:t>cylinder: </a:t>
            </a:r>
            <a:r>
              <a:rPr lang="en-US" sz="1800" b="1" dirty="0" smtClean="0">
                <a:solidFill>
                  <a:srgbClr val="0070C0"/>
                </a:solidFill>
              </a:rPr>
              <a:t>liquid and vapor penetrations vs. time</a:t>
            </a:r>
            <a:endParaRPr lang="en-US" sz="1800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Imaging through piston bowl window: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liquid and vapor widths, </a:t>
            </a:r>
            <a:r>
              <a:rPr lang="en-US" sz="1800" b="1" dirty="0">
                <a:solidFill>
                  <a:srgbClr val="0070C0"/>
                </a:solidFill>
              </a:rPr>
              <a:t>and jet axial penetration (if applicable</a:t>
            </a:r>
            <a:r>
              <a:rPr lang="en-US" sz="1800" b="1" dirty="0" smtClean="0">
                <a:solidFill>
                  <a:srgbClr val="0070C0"/>
                </a:solidFill>
              </a:rPr>
              <a:t>) vs. time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For vapor width, full-width at half max in the mean concentration field is recommended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Flash-boiling normally causes spray collapse.  Some specific definitions are recommended to quantify the collapse. (need further discussion)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Cyclic </a:t>
            </a:r>
            <a:r>
              <a:rPr lang="en-US" sz="2400" dirty="0" smtClean="0"/>
              <a:t>variation (due to flow variations) </a:t>
            </a:r>
            <a:r>
              <a:rPr lang="en-US" sz="2400" dirty="0"/>
              <a:t>is a important nature </a:t>
            </a:r>
            <a:r>
              <a:rPr lang="en-US" sz="2400" dirty="0" smtClean="0"/>
              <a:t>for DISI engine.  </a:t>
            </a:r>
            <a:r>
              <a:rPr lang="en-US" sz="2400" dirty="0"/>
              <a:t>Quantification of spray variations from cycle-to-cycle is also recommended.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Pre-injection intake-induced gas flow generation (if any)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4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/>
              <a:t>Groups and potential start date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955" y="856764"/>
            <a:ext cx="8229600" cy="54724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Experiments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University of Michigan (Mohammad Fatouraie, Margaret Wooldridge)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</a:rPr>
              <a:t>-Late October 2014 to Early January 2015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Sandia DISI engine lab (Magnus </a:t>
            </a:r>
            <a:r>
              <a:rPr lang="en-US" sz="2000" dirty="0" err="1" smtClean="0"/>
              <a:t>Sj</a:t>
            </a:r>
            <a:r>
              <a:rPr lang="en-US" altLang="en-US" sz="2000" dirty="0" err="1"/>
              <a:t>ö</a:t>
            </a:r>
            <a:r>
              <a:rPr lang="en-US" sz="2000" dirty="0" err="1" smtClean="0"/>
              <a:t>berg</a:t>
            </a:r>
            <a:r>
              <a:rPr lang="en-US" sz="20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</a:rPr>
              <a:t>-Late January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smtClean="0">
                <a:solidFill>
                  <a:srgbClr val="C00000"/>
                </a:solidFill>
              </a:rPr>
              <a:t>2015 (flexible)</a:t>
            </a:r>
            <a:endParaRPr lang="en-US" sz="1600" dirty="0" smtClean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University of Duisburg-Essen (</a:t>
            </a:r>
            <a:r>
              <a:rPr lang="en-US" sz="2000" dirty="0"/>
              <a:t>Sebastian Kaiser</a:t>
            </a:r>
            <a:r>
              <a:rPr lang="en-US" sz="20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</a:rPr>
              <a:t>-February, 2015</a:t>
            </a:r>
            <a:endParaRPr 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TU Darmstadt (Benjamin </a:t>
            </a:r>
            <a:r>
              <a:rPr lang="en-US" sz="2000" dirty="0" err="1" smtClean="0"/>
              <a:t>B</a:t>
            </a:r>
            <a:r>
              <a:rPr lang="en-US" altLang="en-US" sz="2000" dirty="0" err="1"/>
              <a:t>ö</a:t>
            </a:r>
            <a:r>
              <a:rPr lang="en-US" sz="2000" dirty="0" err="1" smtClean="0"/>
              <a:t>hm</a:t>
            </a:r>
            <a:r>
              <a:rPr lang="en-US" sz="20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</a:rPr>
              <a:t>-April to June, 2015</a:t>
            </a:r>
            <a:endParaRPr 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Shanghai </a:t>
            </a:r>
            <a:r>
              <a:rPr lang="en-US" sz="2000" dirty="0"/>
              <a:t>Jiao Tong University (Min </a:t>
            </a:r>
            <a:r>
              <a:rPr lang="en-US" sz="2000" dirty="0" smtClean="0"/>
              <a:t>Xu, David Hung)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</a:rPr>
              <a:t>-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70C0"/>
                </a:solidFill>
              </a:rPr>
              <a:t>Sandia LTGC lab (John Dec) </a:t>
            </a:r>
            <a:r>
              <a:rPr lang="en-US" sz="2000" dirty="0">
                <a:solidFill>
                  <a:srgbClr val="0070C0"/>
                </a:solidFill>
              </a:rPr>
              <a:t>(Potential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Simulation 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GM (Potential)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87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/>
              <a:t>Advertisement for simulation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955" y="856764"/>
            <a:ext cx="8229600" cy="16240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 is important to examine your model under real engine conditions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Simulation for each of these three conditions is welcome.</a:t>
            </a:r>
          </a:p>
          <a:p>
            <a:endParaRPr lang="en-US" sz="2000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96955" y="3146755"/>
            <a:ext cx="8313579" cy="30473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u="sng" dirty="0" smtClean="0">
                <a:solidFill>
                  <a:srgbClr val="0070C0"/>
                </a:solidFill>
              </a:rPr>
              <a:t>Parameter </a:t>
            </a:r>
            <a:r>
              <a:rPr lang="en-US" sz="1600" dirty="0" smtClean="0">
                <a:solidFill>
                  <a:srgbClr val="0070C0"/>
                </a:solidFill>
              </a:rPr>
              <a:t>			</a:t>
            </a:r>
            <a:r>
              <a:rPr lang="en-US" sz="1600" u="sng" dirty="0" smtClean="0">
                <a:solidFill>
                  <a:srgbClr val="0070C0"/>
                </a:solidFill>
              </a:rPr>
              <a:t>Spray G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u="sng" dirty="0" smtClean="0">
                <a:solidFill>
                  <a:srgbClr val="0070C0"/>
                </a:solidFill>
              </a:rPr>
              <a:t>Spray G2</a:t>
            </a:r>
            <a:r>
              <a:rPr lang="en-US" sz="1600" dirty="0" smtClean="0">
                <a:solidFill>
                  <a:srgbClr val="0070C0"/>
                </a:solidFill>
              </a:rPr>
              <a:t>		</a:t>
            </a:r>
            <a:r>
              <a:rPr lang="en-US" sz="1600" u="sng" dirty="0" smtClean="0">
                <a:solidFill>
                  <a:srgbClr val="0070C0"/>
                </a:solidFill>
              </a:rPr>
              <a:t>Spray G3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			Late injection	Early injection 	Early </a:t>
            </a:r>
            <a:r>
              <a:rPr lang="en-US" sz="1400" dirty="0">
                <a:solidFill>
                  <a:srgbClr val="0070C0"/>
                </a:solidFill>
              </a:rPr>
              <a:t>injection 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 smtClean="0"/>
              <a:t> 			 	 	</a:t>
            </a:r>
            <a:r>
              <a:rPr lang="en-US" sz="1600" b="1" dirty="0" smtClean="0">
                <a:solidFill>
                  <a:srgbClr val="FF0000"/>
                </a:solidFill>
              </a:rPr>
              <a:t>Flash boiling 	Non-flash-boiling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		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	 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	 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 pressure		20 </a:t>
            </a:r>
            <a:r>
              <a:rPr lang="en-US" sz="1600" dirty="0" err="1" smtClean="0"/>
              <a:t>Mpa</a:t>
            </a:r>
            <a:r>
              <a:rPr lang="en-US" sz="1600" dirty="0" smtClean="0"/>
              <a:t>	 	20 </a:t>
            </a:r>
            <a:r>
              <a:rPr lang="en-US" sz="1600" dirty="0" err="1" smtClean="0"/>
              <a:t>Mpa</a:t>
            </a:r>
            <a:r>
              <a:rPr lang="en-US" sz="1600" dirty="0" smtClean="0"/>
              <a:t>	 	20 MPa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 temperature		90ᵒ C 		90ᵒ C		90ᵒ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Injector temperature	90ᵒ C		90ᵒ C		90ᵒ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Ambient temperature	</a:t>
            </a:r>
            <a:r>
              <a:rPr lang="en-US" sz="1600" dirty="0" smtClean="0">
                <a:solidFill>
                  <a:srgbClr val="0070C0"/>
                </a:solidFill>
              </a:rPr>
              <a:t>300ᵒ C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60ᵒ C		60ᵒ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Ambient density 		</a:t>
            </a:r>
            <a:r>
              <a:rPr lang="en-US" sz="1600" dirty="0" smtClean="0">
                <a:solidFill>
                  <a:srgbClr val="0070C0"/>
                </a:solidFill>
              </a:rPr>
              <a:t>3.5 kg/m</a:t>
            </a:r>
            <a:r>
              <a:rPr lang="en-US" sz="1600" baseline="30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/>
              <a:t>	 	</a:t>
            </a:r>
            <a:r>
              <a:rPr lang="en-US" sz="1600" dirty="0" smtClean="0">
                <a:solidFill>
                  <a:srgbClr val="FF0000"/>
                </a:solidFill>
              </a:rPr>
              <a:t>0.5 kg/m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	 	1.0 kg/m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sz="1400" dirty="0" smtClean="0"/>
              <a:t>(Pressure - Nitrogen)	</a:t>
            </a:r>
            <a:r>
              <a:rPr lang="en-US" sz="1400" dirty="0" smtClean="0">
                <a:solidFill>
                  <a:srgbClr val="0070C0"/>
                </a:solidFill>
              </a:rPr>
              <a:t>(600 </a:t>
            </a:r>
            <a:r>
              <a:rPr lang="en-US" sz="1400" dirty="0" err="1" smtClean="0">
                <a:solidFill>
                  <a:srgbClr val="0070C0"/>
                </a:solidFill>
              </a:rPr>
              <a:t>kPa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r>
              <a:rPr lang="en-US" sz="1400" dirty="0" smtClean="0"/>
              <a:t>		</a:t>
            </a:r>
            <a:r>
              <a:rPr lang="en-US" sz="1400" dirty="0" smtClean="0">
                <a:solidFill>
                  <a:srgbClr val="FF0000"/>
                </a:solidFill>
              </a:rPr>
              <a:t>(50 </a:t>
            </a:r>
            <a:r>
              <a:rPr lang="en-US" sz="1400" dirty="0" err="1" smtClean="0">
                <a:solidFill>
                  <a:srgbClr val="FF0000"/>
                </a:solidFill>
              </a:rPr>
              <a:t>kPa</a:t>
            </a:r>
            <a:r>
              <a:rPr lang="en-US" sz="1400" dirty="0" smtClean="0">
                <a:solidFill>
                  <a:srgbClr val="FF0000"/>
                </a:solidFill>
              </a:rPr>
              <a:t>)		(100 </a:t>
            </a:r>
            <a:r>
              <a:rPr lang="en-US" sz="1400" dirty="0" err="1" smtClean="0">
                <a:solidFill>
                  <a:srgbClr val="FF0000"/>
                </a:solidFill>
              </a:rPr>
              <a:t>kPa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Injected quantity		10 mg		10 mg		10 mg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Number of injections	1 		1 		1 </a:t>
            </a:r>
          </a:p>
        </p:txBody>
      </p:sp>
    </p:spTree>
    <p:extLst>
      <p:ext uri="{BB962C8B-B14F-4D97-AF65-F5344CB8AC3E}">
        <p14:creationId xmlns:p14="http://schemas.microsoft.com/office/powerpoint/2010/main" val="23041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1187450" y="4722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/>
              <a:t>Expectations </a:t>
            </a:r>
            <a:r>
              <a:rPr lang="en-US" sz="3600" b="1" dirty="0"/>
              <a:t>for injector usage </a:t>
            </a:r>
            <a:endParaRPr lang="en-US" sz="36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268" y="902989"/>
            <a:ext cx="8067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As a user of an ECN Spray G injector, I agree to</a:t>
            </a:r>
            <a:r>
              <a:rPr lang="en-US" sz="2000" b="1" dirty="0"/>
              <a:t>: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Ensure that my fuel system is clean and free of particles.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Use available Delphi “setup” injectors of the same type to ensure pressure and injector driver controls are functional, prior to installation of a Spray G injector.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Apply active cooling to the injector at all times to the target temperature to ensure that it does not overheat.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Prevent water condensation (and eventual rust/oxidation) and coking by purging of vessel with dry air or nitrogen.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Coating the nozzle with a light oil (or WD-40) after experiments are completed to prevent oxidation when in storage.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Measure ambient and injector temperature (and composition) boundary conditions to ensure that target conditions are met.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Provide relevant vessel or engine intake geometry to permit CFD simulation of the experiment.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Share results to the ECN archival website following instructions on the </a:t>
            </a:r>
            <a:r>
              <a:rPr lang="en-US" u="sng" dirty="0">
                <a:hlinkClick r:id="rId3"/>
              </a:rPr>
              <a:t>participation page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us ASOI (-22.1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50 </a:t>
            </a:r>
            <a:r>
              <a:rPr lang="en-US" dirty="0"/>
              <a:t>us ASOI </a:t>
            </a:r>
            <a:r>
              <a:rPr lang="en-US" dirty="0" smtClean="0"/>
              <a:t>(-18.0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us ASOI (-22.0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100 </a:t>
            </a:r>
            <a:r>
              <a:rPr lang="en-US" dirty="0"/>
              <a:t>us ASOI </a:t>
            </a:r>
            <a:r>
              <a:rPr lang="en-US" dirty="0" smtClean="0"/>
              <a:t>(-17.4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150 us ASOI (-19.9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150 </a:t>
            </a:r>
            <a:r>
              <a:rPr lang="en-US" dirty="0"/>
              <a:t>us ASOI </a:t>
            </a:r>
            <a:r>
              <a:rPr lang="en-US" dirty="0" smtClean="0"/>
              <a:t>(-16.8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 us ASOI (-19.8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200 </a:t>
            </a:r>
            <a:r>
              <a:rPr lang="en-US" dirty="0"/>
              <a:t>us ASOI </a:t>
            </a:r>
            <a:r>
              <a:rPr lang="en-US" dirty="0" smtClean="0"/>
              <a:t>(-16.2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250 us ASOI (-19.7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250 </a:t>
            </a:r>
            <a:r>
              <a:rPr lang="en-US" dirty="0"/>
              <a:t>us ASOI </a:t>
            </a:r>
            <a:r>
              <a:rPr lang="en-US" dirty="0" smtClean="0"/>
              <a:t>(-15.6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 us ASOI (-19.6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300 </a:t>
            </a:r>
            <a:r>
              <a:rPr lang="en-US" dirty="0"/>
              <a:t>us ASOI </a:t>
            </a:r>
            <a:r>
              <a:rPr lang="en-US" dirty="0" smtClean="0"/>
              <a:t>(-15.0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350 us ASOI (-19.5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350 us </a:t>
            </a:r>
            <a:r>
              <a:rPr lang="en-US" dirty="0"/>
              <a:t>ASOI </a:t>
            </a:r>
            <a:r>
              <a:rPr lang="en-US" dirty="0" smtClean="0"/>
              <a:t>(-14.4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 us ASOI (-19.4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400 </a:t>
            </a:r>
            <a:r>
              <a:rPr lang="en-US" dirty="0"/>
              <a:t>us ASOI </a:t>
            </a:r>
            <a:r>
              <a:rPr lang="en-US" dirty="0" smtClean="0"/>
              <a:t>(-13.8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450 us ASOI (-19.3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450 </a:t>
            </a:r>
            <a:r>
              <a:rPr lang="en-US" dirty="0"/>
              <a:t>us ASOI </a:t>
            </a:r>
            <a:r>
              <a:rPr lang="en-US" dirty="0" smtClean="0"/>
              <a:t>(-13.2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500 us ASOI (-19.2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500 </a:t>
            </a:r>
            <a:r>
              <a:rPr lang="en-US" dirty="0"/>
              <a:t>us ASOI </a:t>
            </a:r>
            <a:r>
              <a:rPr lang="en-US" dirty="0" smtClean="0"/>
              <a:t>(-12.6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 us ASOI (-19.1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550 </a:t>
            </a:r>
            <a:r>
              <a:rPr lang="en-US" dirty="0"/>
              <a:t>us ASOI </a:t>
            </a:r>
            <a:r>
              <a:rPr lang="en-US" dirty="0" smtClean="0"/>
              <a:t>(-12.0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600 us ASOI (-19.0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600 </a:t>
            </a:r>
            <a:r>
              <a:rPr lang="en-US" dirty="0"/>
              <a:t>us ASOI </a:t>
            </a:r>
            <a:r>
              <a:rPr lang="en-US" dirty="0" smtClean="0"/>
              <a:t>(-11.4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650 us ASOI (-18.9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650 </a:t>
            </a:r>
            <a:r>
              <a:rPr lang="en-US" dirty="0"/>
              <a:t>us ASOI </a:t>
            </a:r>
            <a:r>
              <a:rPr lang="en-US" dirty="0" smtClean="0"/>
              <a:t>(-10.6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700 us ASOI (-18.8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700 </a:t>
            </a:r>
            <a:r>
              <a:rPr lang="en-US" dirty="0"/>
              <a:t>us ASOI </a:t>
            </a:r>
            <a:r>
              <a:rPr lang="en-US" dirty="0" smtClean="0"/>
              <a:t>(-10.0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750 us ASOI (-18.7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750 </a:t>
            </a:r>
            <a:r>
              <a:rPr lang="en-US" dirty="0"/>
              <a:t>us ASOI </a:t>
            </a:r>
            <a:r>
              <a:rPr lang="en-US" dirty="0" smtClean="0"/>
              <a:t>(-9.4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800 us ASOI (-18.6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800 </a:t>
            </a:r>
            <a:r>
              <a:rPr lang="en-US" dirty="0"/>
              <a:t>us ASOI </a:t>
            </a:r>
            <a:r>
              <a:rPr lang="en-US" dirty="0" smtClean="0"/>
              <a:t>(-8.8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850 us ASOI (-18.5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850 </a:t>
            </a:r>
            <a:r>
              <a:rPr lang="en-US" dirty="0"/>
              <a:t>us ASOI </a:t>
            </a:r>
            <a:r>
              <a:rPr lang="en-US" dirty="0" smtClean="0"/>
              <a:t>(-8.2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900 us ASOI (-18.4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900 </a:t>
            </a:r>
            <a:r>
              <a:rPr lang="en-US" dirty="0"/>
              <a:t>us ASOI </a:t>
            </a:r>
            <a:r>
              <a:rPr lang="en-US" dirty="0" smtClean="0"/>
              <a:t>(-7.6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7260" y="4470347"/>
            <a:ext cx="645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950 us ASOI (-18.3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950 </a:t>
            </a:r>
            <a:r>
              <a:rPr lang="en-US" dirty="0"/>
              <a:t>us </a:t>
            </a:r>
            <a:r>
              <a:rPr lang="en-US" dirty="0" smtClean="0"/>
              <a:t>ASOI (-7.0 </a:t>
            </a:r>
            <a:r>
              <a:rPr lang="en-US" baseline="30000" dirty="0" smtClean="0"/>
              <a:t>ᵒ</a:t>
            </a:r>
            <a:r>
              <a:rPr lang="en-US" dirty="0" smtClean="0"/>
              <a:t>CA)                            </a:t>
            </a:r>
            <a:endParaRPr lang="en-US" dirty="0"/>
          </a:p>
        </p:txBody>
      </p:sp>
      <p:pic>
        <p:nvPicPr>
          <p:cNvPr id="25" name="2000 rpm_4 fp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2011" y="1093765"/>
            <a:ext cx="3365462" cy="33654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7260" y="4500827"/>
            <a:ext cx="64593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SOI (-23 </a:t>
            </a:r>
            <a:r>
              <a:rPr lang="en-US" baseline="30000" dirty="0" smtClean="0"/>
              <a:t>ᵒ</a:t>
            </a:r>
            <a:r>
              <a:rPr lang="en-US" dirty="0" smtClean="0"/>
              <a:t>CA ATDC)                                       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71132" y="653454"/>
            <a:ext cx="122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300 rpm</a:t>
            </a:r>
            <a:endParaRPr lang="en-US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54176" y="653454"/>
            <a:ext cx="144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2000 rpm</a:t>
            </a:r>
            <a:endParaRPr lang="en-US" sz="2400" b="1" i="1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40034" y="5244455"/>
            <a:ext cx="8659997" cy="7052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•"/>
              <a:defRPr sz="20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–"/>
              <a:defRPr>
                <a:solidFill>
                  <a:srgbClr val="404040"/>
                </a:solidFill>
                <a:latin typeface="+mn-lt"/>
              </a:defRPr>
            </a:lvl2pPr>
            <a:lvl3pPr marL="8953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•"/>
              <a:defRPr sz="1600">
                <a:solidFill>
                  <a:srgbClr val="404040"/>
                </a:solidFill>
                <a:latin typeface="+mn-lt"/>
              </a:defRPr>
            </a:lvl3pPr>
            <a:lvl4pPr marL="12541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–"/>
              <a:defRPr sz="1400">
                <a:solidFill>
                  <a:srgbClr val="404040"/>
                </a:solidFill>
                <a:latin typeface="+mn-lt"/>
              </a:defRPr>
            </a:lvl4pPr>
            <a:lvl5pPr marL="16113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06851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»"/>
              <a:defRPr sz="1200">
                <a:solidFill>
                  <a:srgbClr val="404040"/>
                </a:solidFill>
                <a:latin typeface="+mn-lt"/>
              </a:defRPr>
            </a:lvl6pPr>
            <a:lvl7pPr marL="252571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»"/>
              <a:defRPr sz="1200">
                <a:solidFill>
                  <a:srgbClr val="404040"/>
                </a:solidFill>
                <a:latin typeface="+mn-lt"/>
              </a:defRPr>
            </a:lvl7pPr>
            <a:lvl8pPr marL="298291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»"/>
              <a:defRPr sz="1200">
                <a:solidFill>
                  <a:srgbClr val="404040"/>
                </a:solidFill>
                <a:latin typeface="+mn-lt"/>
              </a:defRPr>
            </a:lvl8pPr>
            <a:lvl9pPr marL="344011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10000"/>
              <a:buChar char="»"/>
              <a:defRPr sz="1200">
                <a:solidFill>
                  <a:srgbClr val="404040"/>
                </a:solidFill>
                <a:latin typeface="+mn-lt"/>
              </a:defRPr>
            </a:lvl9pPr>
          </a:lstStyle>
          <a:p>
            <a:pPr marL="180975" indent="-180975"/>
            <a:r>
              <a:rPr lang="en-US" altLang="en-US" kern="0" dirty="0">
                <a:solidFill>
                  <a:schemeClr val="tx1"/>
                </a:solidFill>
              </a:rPr>
              <a:t>At 2000 </a:t>
            </a:r>
            <a:r>
              <a:rPr lang="en-US" altLang="en-US" kern="0" dirty="0" smtClean="0">
                <a:solidFill>
                  <a:schemeClr val="tx1"/>
                </a:solidFill>
              </a:rPr>
              <a:t>rpm, liquid jets quickly collapse and rotate </a:t>
            </a:r>
            <a:r>
              <a:rPr lang="en-US" altLang="en-US" kern="0" dirty="0">
                <a:solidFill>
                  <a:schemeClr val="tx1"/>
                </a:solidFill>
              </a:rPr>
              <a:t>with the swirl </a:t>
            </a:r>
            <a:r>
              <a:rPr lang="en-US" altLang="en-US" kern="0" dirty="0" smtClean="0">
                <a:solidFill>
                  <a:schemeClr val="tx1"/>
                </a:solidFill>
              </a:rPr>
              <a:t>flow</a:t>
            </a:r>
          </a:p>
          <a:p>
            <a:pPr marL="180975" indent="-180975"/>
            <a:r>
              <a:rPr lang="en-US" dirty="0" smtClean="0">
                <a:solidFill>
                  <a:schemeClr val="tx1"/>
                </a:solidFill>
              </a:rPr>
              <a:t>Demonstrate the influence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intake-generated gas flow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spray development</a:t>
            </a:r>
          </a:p>
          <a:p>
            <a:pPr marL="180975" indent="-180975"/>
            <a:endParaRPr lang="en-US" sz="1000" dirty="0" smtClean="0">
              <a:solidFill>
                <a:schemeClr val="tx1"/>
              </a:solidFill>
            </a:endParaRPr>
          </a:p>
          <a:p>
            <a:pPr marL="180975" indent="-180975"/>
            <a:r>
              <a:rPr lang="en-US" altLang="en-US" u="sng" kern="0" dirty="0" smtClean="0">
                <a:solidFill>
                  <a:schemeClr val="tx1"/>
                </a:solidFill>
              </a:rPr>
              <a:t>Different from the spray in constant-volume chamber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552730" y="1127297"/>
            <a:ext cx="3169941" cy="2051688"/>
            <a:chOff x="4670751" y="1082650"/>
            <a:chExt cx="3169941" cy="2051688"/>
          </a:xfrm>
        </p:grpSpPr>
        <p:sp>
          <p:nvSpPr>
            <p:cNvPr id="32" name="Arc 31"/>
            <p:cNvSpPr/>
            <p:nvPr/>
          </p:nvSpPr>
          <p:spPr>
            <a:xfrm rot="20428782">
              <a:off x="6033837" y="1298223"/>
              <a:ext cx="1806855" cy="1836115"/>
            </a:xfrm>
            <a:prstGeom prst="arc">
              <a:avLst>
                <a:gd name="adj1" fmla="val 16200000"/>
                <a:gd name="adj2" fmla="val 21252752"/>
              </a:avLst>
            </a:prstGeom>
            <a:noFill/>
            <a:ln w="63500">
              <a:solidFill>
                <a:schemeClr val="bg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0751" y="1082650"/>
              <a:ext cx="2216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Swirl flow </a:t>
              </a:r>
              <a:r>
                <a:rPr lang="en-US" dirty="0" smtClean="0">
                  <a:solidFill>
                    <a:schemeClr val="bg1"/>
                  </a:solidFill>
                </a:rPr>
                <a:t>direction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300 rpm 4 fps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1921" y="1093765"/>
            <a:ext cx="3365462" cy="3365462"/>
          </a:xfrm>
          <a:prstGeom prst="rect">
            <a:avLst/>
          </a:prstGeom>
        </p:spPr>
      </p:pic>
      <p:sp>
        <p:nvSpPr>
          <p:cNvPr id="35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 smtClean="0"/>
              <a:t>Motivation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307462" y="4744518"/>
            <a:ext cx="6922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smtClean="0">
                <a:solidFill>
                  <a:srgbClr val="0070C0"/>
                </a:solidFill>
              </a:rPr>
              <a:t>Spray development (late injection) in a DISI engine</a:t>
            </a:r>
            <a:endParaRPr lang="en-US" altLang="zh-CN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repeatCount="300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video>
              <p:cMediaNode vol="80000">
                <p:cTn id="48" repeatCount="3000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/>
              <a:t>Experimental Objectives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150" y="980023"/>
            <a:ext cx="8169967" cy="517429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The objective is to closely align engine efforts with that of Spray G in constant-volume chambers</a:t>
            </a:r>
          </a:p>
          <a:p>
            <a:r>
              <a:rPr lang="en-US" sz="3000" dirty="0" smtClean="0"/>
              <a:t>Results will be used:</a:t>
            </a:r>
          </a:p>
          <a:p>
            <a:pPr lvl="1"/>
            <a:r>
              <a:rPr lang="en-US" sz="2600" dirty="0"/>
              <a:t>to demonstrate </a:t>
            </a:r>
            <a:r>
              <a:rPr lang="en-US" sz="2600" dirty="0" smtClean="0"/>
              <a:t>and understand the influence of </a:t>
            </a:r>
            <a:r>
              <a:rPr lang="en-US" sz="2600" dirty="0"/>
              <a:t>engine environment (BC’s, local flow, etc.) on spray development  </a:t>
            </a:r>
          </a:p>
          <a:p>
            <a:pPr lvl="1"/>
            <a:r>
              <a:rPr lang="en-US" sz="2600" dirty="0"/>
              <a:t>to compare with </a:t>
            </a:r>
            <a:r>
              <a:rPr lang="en-US" sz="2600" dirty="0" smtClean="0"/>
              <a:t>Spray </a:t>
            </a:r>
            <a:r>
              <a:rPr lang="en-US" sz="2600" dirty="0"/>
              <a:t>G results obtained from measurements in </a:t>
            </a:r>
            <a:r>
              <a:rPr lang="en-US" sz="2600" dirty="0" smtClean="0"/>
              <a:t>constant-volume chambers</a:t>
            </a:r>
          </a:p>
          <a:p>
            <a:pPr lvl="1"/>
            <a:r>
              <a:rPr lang="en-US" sz="2600" dirty="0" smtClean="0"/>
              <a:t>to </a:t>
            </a:r>
            <a:r>
              <a:rPr lang="en-US" sz="2600" dirty="0"/>
              <a:t>check the reproducibility of the measurements between facilities, operating conditions, injectors and engines (boundary conditions verification)</a:t>
            </a:r>
          </a:p>
          <a:p>
            <a:pPr lvl="1"/>
            <a:r>
              <a:rPr lang="en-US" sz="2600" dirty="0" smtClean="0"/>
              <a:t>as input data for model development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2370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 smtClean="0"/>
              <a:t>Experimental conditions for Spray G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151" y="924365"/>
            <a:ext cx="8675728" cy="23893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charset="0"/>
              <a:buChar char="•"/>
            </a:pPr>
            <a:r>
              <a:rPr lang="en-US" sz="3000" dirty="0" smtClean="0"/>
              <a:t>Three experimental conditions for constant-volume chambers have been proposed by Spray G group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000" dirty="0" smtClean="0"/>
              <a:t>The engines should be operated at </a:t>
            </a:r>
            <a:r>
              <a:rPr lang="en-US" sz="3000" dirty="0"/>
              <a:t>timings (crank-angle) necessary to </a:t>
            </a:r>
            <a:r>
              <a:rPr lang="en-US" sz="3000" dirty="0" smtClean="0"/>
              <a:t>obtain thermodynamic environments that are similar to the Spray G conditions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750908" y="3329635"/>
            <a:ext cx="8186358" cy="30473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u="sng" dirty="0" smtClean="0">
                <a:solidFill>
                  <a:srgbClr val="0070C0"/>
                </a:solidFill>
              </a:rPr>
              <a:t>Parameter </a:t>
            </a:r>
            <a:r>
              <a:rPr lang="en-US" sz="1600" dirty="0" smtClean="0">
                <a:solidFill>
                  <a:srgbClr val="0070C0"/>
                </a:solidFill>
              </a:rPr>
              <a:t>			</a:t>
            </a:r>
            <a:r>
              <a:rPr lang="en-US" sz="1600" u="sng" dirty="0" smtClean="0">
                <a:solidFill>
                  <a:srgbClr val="0070C0"/>
                </a:solidFill>
              </a:rPr>
              <a:t>Spray G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u="sng" dirty="0" smtClean="0">
                <a:solidFill>
                  <a:srgbClr val="0070C0"/>
                </a:solidFill>
              </a:rPr>
              <a:t>Spray G2</a:t>
            </a:r>
            <a:r>
              <a:rPr lang="en-US" sz="1600" dirty="0" smtClean="0">
                <a:solidFill>
                  <a:srgbClr val="0070C0"/>
                </a:solidFill>
              </a:rPr>
              <a:t>		</a:t>
            </a:r>
            <a:r>
              <a:rPr lang="en-US" sz="1600" u="sng" dirty="0" smtClean="0">
                <a:solidFill>
                  <a:srgbClr val="0070C0"/>
                </a:solidFill>
              </a:rPr>
              <a:t>Spray G3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			Late injection	Early injection 	Early injection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 smtClean="0"/>
              <a:t> 			 	 	</a:t>
            </a:r>
            <a:r>
              <a:rPr lang="en-US" sz="1600" dirty="0" smtClean="0"/>
              <a:t>Flash boiling 	Non-flash-boiling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		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	 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	 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 pressure		20 </a:t>
            </a:r>
            <a:r>
              <a:rPr lang="en-US" sz="1600" dirty="0" err="1" smtClean="0"/>
              <a:t>Mpa</a:t>
            </a:r>
            <a:r>
              <a:rPr lang="en-US" sz="1600" dirty="0" smtClean="0"/>
              <a:t>	 	20 </a:t>
            </a:r>
            <a:r>
              <a:rPr lang="en-US" sz="1600" dirty="0" err="1" smtClean="0"/>
              <a:t>Mpa</a:t>
            </a:r>
            <a:r>
              <a:rPr lang="en-US" sz="1600" dirty="0" smtClean="0"/>
              <a:t>	 	20 MPa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 temperature		90ᵒ C 		90ᵒ C		90ᵒ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Injector temperature	90ᵒ C		90ᵒ C		90ᵒ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Ambient temperature	</a:t>
            </a:r>
            <a:r>
              <a:rPr lang="en-US" sz="1600" dirty="0" smtClean="0">
                <a:solidFill>
                  <a:srgbClr val="0070C0"/>
                </a:solidFill>
              </a:rPr>
              <a:t>300ᵒ C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0070C0"/>
                </a:solidFill>
              </a:rPr>
              <a:t>60ᵒ C 		60ᵒ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Ambient density 		</a:t>
            </a:r>
            <a:r>
              <a:rPr lang="en-US" sz="1600" dirty="0" smtClean="0">
                <a:solidFill>
                  <a:srgbClr val="0070C0"/>
                </a:solidFill>
              </a:rPr>
              <a:t>3.5 kg/m</a:t>
            </a:r>
            <a:r>
              <a:rPr lang="en-US" sz="1600" baseline="30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/>
              <a:t>	 	</a:t>
            </a:r>
            <a:r>
              <a:rPr lang="en-US" sz="1600" dirty="0" smtClean="0">
                <a:solidFill>
                  <a:srgbClr val="0070C0"/>
                </a:solidFill>
              </a:rPr>
              <a:t>0.5 kg/m</a:t>
            </a:r>
            <a:r>
              <a:rPr lang="en-US" sz="1600" baseline="30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rgbClr val="0070C0"/>
                </a:solidFill>
              </a:rPr>
              <a:t>	 	1.0 kg/m</a:t>
            </a:r>
            <a:r>
              <a:rPr lang="en-US" sz="1600" baseline="30000" dirty="0" smtClean="0">
                <a:solidFill>
                  <a:srgbClr val="0070C0"/>
                </a:solidFill>
              </a:rPr>
              <a:t>3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sz="1400" dirty="0" smtClean="0"/>
              <a:t>(Pressure - Nitrogen)	</a:t>
            </a:r>
            <a:r>
              <a:rPr lang="en-US" sz="1400" dirty="0" smtClean="0">
                <a:solidFill>
                  <a:srgbClr val="0070C0"/>
                </a:solidFill>
              </a:rPr>
              <a:t>(600 </a:t>
            </a:r>
            <a:r>
              <a:rPr lang="en-US" sz="1400" dirty="0" err="1" smtClean="0">
                <a:solidFill>
                  <a:srgbClr val="0070C0"/>
                </a:solidFill>
              </a:rPr>
              <a:t>kPa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r>
              <a:rPr lang="en-US" sz="1400" dirty="0" smtClean="0"/>
              <a:t>		</a:t>
            </a:r>
            <a:r>
              <a:rPr lang="en-US" sz="1400" dirty="0" smtClean="0">
                <a:solidFill>
                  <a:srgbClr val="0070C0"/>
                </a:solidFill>
              </a:rPr>
              <a:t>(50 </a:t>
            </a:r>
            <a:r>
              <a:rPr lang="en-US" sz="1400" dirty="0" err="1" smtClean="0">
                <a:solidFill>
                  <a:srgbClr val="0070C0"/>
                </a:solidFill>
              </a:rPr>
              <a:t>kPa</a:t>
            </a:r>
            <a:r>
              <a:rPr lang="en-US" sz="1400" dirty="0" smtClean="0">
                <a:solidFill>
                  <a:srgbClr val="0070C0"/>
                </a:solidFill>
              </a:rPr>
              <a:t>)		(100 </a:t>
            </a:r>
            <a:r>
              <a:rPr lang="en-US" sz="1400" dirty="0" err="1" smtClean="0">
                <a:solidFill>
                  <a:srgbClr val="0070C0"/>
                </a:solidFill>
              </a:rPr>
              <a:t>kPa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Injected quantity		10 mg		10 mg		10 mg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Number of injections	1 		1 		1 </a:t>
            </a:r>
          </a:p>
        </p:txBody>
      </p:sp>
    </p:spTree>
    <p:extLst>
      <p:ext uri="{BB962C8B-B14F-4D97-AF65-F5344CB8AC3E}">
        <p14:creationId xmlns:p14="http://schemas.microsoft.com/office/powerpoint/2010/main" val="5668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 smtClean="0"/>
              <a:t>Target of </a:t>
            </a:r>
            <a:r>
              <a:rPr lang="en-US" sz="3600" b="1" dirty="0"/>
              <a:t>e</a:t>
            </a:r>
            <a:r>
              <a:rPr lang="en-US" sz="3600" b="1" dirty="0" smtClean="0"/>
              <a:t>ngine group for ECN4</a:t>
            </a:r>
            <a:endParaRPr lang="en-US" sz="3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6004" y="1011826"/>
            <a:ext cx="8738482" cy="20056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charset="0"/>
              <a:buChar char="•"/>
            </a:pPr>
            <a:r>
              <a:rPr lang="en-US" altLang="zh-CN" sz="2600" dirty="0"/>
              <a:t>The primary goal is to finish early injection conditions before ECN4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altLang="zh-CN" sz="2200" dirty="0"/>
              <a:t>Spray G2 (flash-boiling) and G3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altLang="zh-CN" sz="2200" b="1" dirty="0">
                <a:solidFill>
                  <a:srgbClr val="0070C0"/>
                </a:solidFill>
              </a:rPr>
              <a:t>A flat optical piston </a:t>
            </a:r>
            <a:r>
              <a:rPr lang="en-US" altLang="zh-CN" sz="2200" dirty="0"/>
              <a:t>is </a:t>
            </a:r>
            <a:r>
              <a:rPr lang="en-US" altLang="zh-CN" sz="2200" dirty="0" smtClean="0"/>
              <a:t>recommended </a:t>
            </a:r>
            <a:r>
              <a:rPr lang="en-US" altLang="zh-CN" sz="2200" dirty="0"/>
              <a:t>for early injection conditions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600" dirty="0" smtClean="0"/>
              <a:t>Late </a:t>
            </a:r>
            <a:r>
              <a:rPr lang="en-US" altLang="zh-CN" sz="2600" dirty="0"/>
              <a:t>injection is also </a:t>
            </a:r>
            <a:r>
              <a:rPr lang="en-US" altLang="zh-CN" sz="2600" dirty="0" smtClean="0"/>
              <a:t>recommended</a:t>
            </a:r>
          </a:p>
          <a:p>
            <a:pPr marL="742950" lvl="2" indent="-342900"/>
            <a:r>
              <a:rPr lang="en-US" altLang="zh-CN" sz="2200" dirty="0" smtClean="0"/>
              <a:t>The guidance will be added shortly</a:t>
            </a:r>
          </a:p>
          <a:p>
            <a:pPr marL="342900" lvl="1" indent="-342900">
              <a:buFont typeface="Arial" charset="0"/>
              <a:buChar char="•"/>
            </a:pPr>
            <a:endParaRPr lang="en-US" altLang="zh-CN" sz="2400" dirty="0"/>
          </a:p>
          <a:p>
            <a:pPr marL="342900" lvl="1" indent="-342900">
              <a:buFont typeface="Arial" charset="0"/>
              <a:buChar char="•"/>
            </a:pPr>
            <a:endParaRPr lang="en-US" sz="2600" dirty="0" smtClean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750907" y="3329635"/>
            <a:ext cx="8313579" cy="30473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u="sng" dirty="0" smtClean="0">
                <a:solidFill>
                  <a:srgbClr val="0070C0"/>
                </a:solidFill>
              </a:rPr>
              <a:t>Parameter </a:t>
            </a:r>
            <a:r>
              <a:rPr lang="en-US" sz="1600" dirty="0" smtClean="0">
                <a:solidFill>
                  <a:srgbClr val="0070C0"/>
                </a:solidFill>
              </a:rPr>
              <a:t>			</a:t>
            </a:r>
            <a:r>
              <a:rPr lang="en-US" sz="1600" u="sng" dirty="0" smtClean="0">
                <a:solidFill>
                  <a:srgbClr val="0070C0"/>
                </a:solidFill>
              </a:rPr>
              <a:t>Spray G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u="sng" dirty="0" smtClean="0">
                <a:solidFill>
                  <a:srgbClr val="0070C0"/>
                </a:solidFill>
              </a:rPr>
              <a:t>Spray G2</a:t>
            </a:r>
            <a:r>
              <a:rPr lang="en-US" sz="1600" dirty="0" smtClean="0">
                <a:solidFill>
                  <a:srgbClr val="0070C0"/>
                </a:solidFill>
              </a:rPr>
              <a:t>		</a:t>
            </a:r>
            <a:r>
              <a:rPr lang="en-US" sz="1600" u="sng" dirty="0" smtClean="0">
                <a:solidFill>
                  <a:srgbClr val="0070C0"/>
                </a:solidFill>
              </a:rPr>
              <a:t>Spray G3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			Late injection	Early injection 	Early </a:t>
            </a:r>
            <a:r>
              <a:rPr lang="en-US" sz="1400" dirty="0">
                <a:solidFill>
                  <a:srgbClr val="0070C0"/>
                </a:solidFill>
              </a:rPr>
              <a:t>injection 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 smtClean="0"/>
              <a:t> 			 	 	</a:t>
            </a:r>
            <a:r>
              <a:rPr lang="en-US" sz="1600" b="1" dirty="0" smtClean="0">
                <a:solidFill>
                  <a:srgbClr val="FF0000"/>
                </a:solidFill>
              </a:rPr>
              <a:t>Flash boiling 	Non-flash-boiling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		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	 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	 	</a:t>
            </a:r>
            <a:r>
              <a:rPr lang="en-US" sz="1600" dirty="0" err="1" smtClean="0"/>
              <a:t>Iso</a:t>
            </a:r>
            <a:r>
              <a:rPr lang="en-US" sz="1600" dirty="0" smtClean="0"/>
              <a:t>-octane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 pressure		20 </a:t>
            </a:r>
            <a:r>
              <a:rPr lang="en-US" sz="1600" dirty="0" err="1" smtClean="0"/>
              <a:t>Mpa</a:t>
            </a:r>
            <a:r>
              <a:rPr lang="en-US" sz="1600" dirty="0" smtClean="0"/>
              <a:t>	 	20 </a:t>
            </a:r>
            <a:r>
              <a:rPr lang="en-US" sz="1600" dirty="0" err="1" smtClean="0"/>
              <a:t>Mpa</a:t>
            </a:r>
            <a:r>
              <a:rPr lang="en-US" sz="1600" dirty="0" smtClean="0"/>
              <a:t>	 	20 MPa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Fuel temperature		90ᵒ C 		90ᵒ C		90ᵒ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Injector temperature	90ᵒ C		90ᵒ C		90ᵒ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Ambient temperature	</a:t>
            </a:r>
            <a:r>
              <a:rPr lang="en-US" sz="1600" dirty="0" smtClean="0">
                <a:solidFill>
                  <a:srgbClr val="0070C0"/>
                </a:solidFill>
              </a:rPr>
              <a:t>300ᵒ C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60ᵒ C		60ᵒ C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Ambient density 		</a:t>
            </a:r>
            <a:r>
              <a:rPr lang="en-US" sz="1600" dirty="0" smtClean="0">
                <a:solidFill>
                  <a:srgbClr val="0070C0"/>
                </a:solidFill>
              </a:rPr>
              <a:t>3.5 kg/m</a:t>
            </a:r>
            <a:r>
              <a:rPr lang="en-US" sz="1600" baseline="300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/>
              <a:t>	 	</a:t>
            </a:r>
            <a:r>
              <a:rPr lang="en-US" sz="1600" dirty="0" smtClean="0">
                <a:solidFill>
                  <a:srgbClr val="FF0000"/>
                </a:solidFill>
              </a:rPr>
              <a:t>0.5 kg/m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	 	1.0 kg/m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sz="1400" dirty="0" smtClean="0"/>
              <a:t>(Pressure - Nitrogen)	</a:t>
            </a:r>
            <a:r>
              <a:rPr lang="en-US" sz="1400" dirty="0" smtClean="0">
                <a:solidFill>
                  <a:srgbClr val="0070C0"/>
                </a:solidFill>
              </a:rPr>
              <a:t>(600 </a:t>
            </a:r>
            <a:r>
              <a:rPr lang="en-US" sz="1400" dirty="0" err="1" smtClean="0">
                <a:solidFill>
                  <a:srgbClr val="0070C0"/>
                </a:solidFill>
              </a:rPr>
              <a:t>kPa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r>
              <a:rPr lang="en-US" sz="1400" dirty="0" smtClean="0"/>
              <a:t>		</a:t>
            </a:r>
            <a:r>
              <a:rPr lang="en-US" sz="1400" dirty="0" smtClean="0">
                <a:solidFill>
                  <a:srgbClr val="FF0000"/>
                </a:solidFill>
              </a:rPr>
              <a:t>(50 </a:t>
            </a:r>
            <a:r>
              <a:rPr lang="en-US" sz="1400" dirty="0" err="1" smtClean="0">
                <a:solidFill>
                  <a:srgbClr val="FF0000"/>
                </a:solidFill>
              </a:rPr>
              <a:t>kPa</a:t>
            </a:r>
            <a:r>
              <a:rPr lang="en-US" sz="1400" dirty="0" smtClean="0">
                <a:solidFill>
                  <a:srgbClr val="FF0000"/>
                </a:solidFill>
              </a:rPr>
              <a:t>)		(100 </a:t>
            </a:r>
            <a:r>
              <a:rPr lang="en-US" sz="1400" dirty="0" err="1" smtClean="0">
                <a:solidFill>
                  <a:srgbClr val="FF0000"/>
                </a:solidFill>
              </a:rPr>
              <a:t>kPa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Injected quantity		10 mg		10 mg		10 mg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/>
              <a:t>Number of injections	1 		1 		1 </a:t>
            </a:r>
          </a:p>
        </p:txBody>
      </p:sp>
      <p:pic>
        <p:nvPicPr>
          <p:cNvPr id="9" name="Picture 116" descr="CA_T100_P101_0007"/>
          <p:cNvPicPr preferRelativeResize="0">
            <a:picLocks noChangeAspect="1" noChangeArrowheads="1"/>
          </p:cNvPicPr>
          <p:nvPr/>
        </p:nvPicPr>
        <p:blipFill rotWithShape="1">
          <a:blip r:embed="rId3" cstate="print"/>
          <a:srcRect l="67500" t="1587" r="17457" b="16540"/>
          <a:stretch/>
        </p:blipFill>
        <p:spPr bwMode="auto">
          <a:xfrm>
            <a:off x="7235480" y="2464903"/>
            <a:ext cx="1168842" cy="8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0" descr="CA_T100_P040_0007"/>
          <p:cNvPicPr preferRelativeResize="0">
            <a:picLocks noChangeAspect="1" noChangeArrowheads="1"/>
          </p:cNvPicPr>
          <p:nvPr/>
        </p:nvPicPr>
        <p:blipFill rotWithShape="1">
          <a:blip r:embed="rId4" cstate="print"/>
          <a:srcRect l="67500" t="1588" r="17457" b="16668"/>
          <a:stretch/>
        </p:blipFill>
        <p:spPr bwMode="auto">
          <a:xfrm>
            <a:off x="5180066" y="2464904"/>
            <a:ext cx="1168842" cy="8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80883" y="2337758"/>
            <a:ext cx="3756990" cy="403918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 smtClean="0"/>
              <a:t>Engine operation (proposed)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082" y="852807"/>
            <a:ext cx="8344894" cy="51742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Operation parameters (similar to spray G2&amp;G3)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Fuel: 			</a:t>
            </a:r>
            <a:r>
              <a:rPr lang="en-US" sz="2000" b="1" dirty="0" err="1" smtClean="0">
                <a:solidFill>
                  <a:srgbClr val="0070C0"/>
                </a:solidFill>
              </a:rPr>
              <a:t>iso</a:t>
            </a:r>
            <a:r>
              <a:rPr lang="en-US" sz="2000" b="1" dirty="0" smtClean="0">
                <a:solidFill>
                  <a:srgbClr val="0070C0"/>
                </a:solidFill>
              </a:rPr>
              <a:t>-octane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Injection pressure: 	20 MPa / Central injection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Coolant temperature:	90ᵒ </a:t>
            </a:r>
            <a:r>
              <a:rPr lang="en-US" sz="2000" b="1" dirty="0">
                <a:solidFill>
                  <a:srgbClr val="0070C0"/>
                </a:solidFill>
              </a:rPr>
              <a:t>C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Oil temperature: 		90ᵒ 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Injection quantity: 	10 mg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Number of injections: 	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Operation strategy: 	Motored operation with skip7-injection1*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Operation strategy </a:t>
            </a:r>
            <a:r>
              <a:rPr lang="en-US" sz="1600" dirty="0" smtClean="0"/>
              <a:t>can be changed to keep the fuel temperature close to </a:t>
            </a:r>
            <a:r>
              <a:rPr lang="en-US" sz="1600" dirty="0"/>
              <a:t>90ᵒ </a:t>
            </a:r>
            <a:r>
              <a:rPr lang="en-US" sz="1600" dirty="0" smtClean="0"/>
              <a:t>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Above-mentioned parameters for spray operation should be consistent for all groups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0978" y="6157910"/>
            <a:ext cx="2909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To maintain fuel temperature for flash-boiling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28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 smtClean="0"/>
              <a:t>Engine operation (proposed)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082" y="852806"/>
            <a:ext cx="8344894" cy="57944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Specific thermodynamic surroundings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Average intake pressure: 	50 </a:t>
            </a:r>
            <a:r>
              <a:rPr lang="en-US" sz="2000" b="1" dirty="0" err="1" smtClean="0">
                <a:solidFill>
                  <a:srgbClr val="0070C0"/>
                </a:solidFill>
              </a:rPr>
              <a:t>kPa</a:t>
            </a:r>
            <a:r>
              <a:rPr lang="en-US" sz="2000" b="1" dirty="0" smtClean="0">
                <a:solidFill>
                  <a:srgbClr val="0070C0"/>
                </a:solidFill>
              </a:rPr>
              <a:t>, 100 </a:t>
            </a:r>
            <a:r>
              <a:rPr lang="en-US" sz="2000" b="1" dirty="0" err="1" smtClean="0">
                <a:solidFill>
                  <a:srgbClr val="0070C0"/>
                </a:solidFill>
              </a:rPr>
              <a:t>kPa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Injection timing:		Injection in early intake stroke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		(likely between -300° </a:t>
            </a:r>
            <a:r>
              <a:rPr lang="en-US" sz="2000" b="1" dirty="0">
                <a:solidFill>
                  <a:srgbClr val="0070C0"/>
                </a:solidFill>
              </a:rPr>
              <a:t>to 270 °  CA </a:t>
            </a:r>
            <a:r>
              <a:rPr lang="en-US" sz="2000" b="1" dirty="0" smtClean="0">
                <a:solidFill>
                  <a:srgbClr val="0070C0"/>
                </a:solidFill>
              </a:rPr>
              <a:t>ATDC 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			but slightly different between groups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In-cylinder pressure trace depends on engine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Injection timing should be varied to ensure that the </a:t>
            </a:r>
            <a:r>
              <a:rPr lang="en-US" sz="1600" dirty="0"/>
              <a:t>in-cylinder pressure </a:t>
            </a:r>
            <a:r>
              <a:rPr lang="en-US" sz="1600" dirty="0" smtClean="0"/>
              <a:t>is close </a:t>
            </a:r>
            <a:r>
              <a:rPr lang="en-US" sz="1600" dirty="0"/>
              <a:t>to </a:t>
            </a:r>
            <a:r>
              <a:rPr lang="en-US" sz="1600" dirty="0" smtClean="0"/>
              <a:t>50/100 </a:t>
            </a:r>
            <a:r>
              <a:rPr lang="en-US" sz="1600" dirty="0" err="1" smtClean="0"/>
              <a:t>kPa</a:t>
            </a:r>
            <a:r>
              <a:rPr lang="en-US" sz="1600" dirty="0" smtClean="0"/>
              <a:t> when </a:t>
            </a:r>
            <a:r>
              <a:rPr lang="en-US" sz="1600" dirty="0"/>
              <a:t>fuel is </a:t>
            </a:r>
            <a:r>
              <a:rPr lang="en-US" sz="1600" dirty="0" smtClean="0"/>
              <a:t>injected.  The flow effect is different for different CA, but this is unavoidable. 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For instance, Sandia DISI engine shows that the in-cylinder pressure of 50 </a:t>
            </a:r>
            <a:r>
              <a:rPr lang="en-US" sz="1600" dirty="0" err="1" smtClean="0"/>
              <a:t>kPa</a:t>
            </a:r>
            <a:r>
              <a:rPr lang="en-US" sz="1600" dirty="0" smtClean="0"/>
              <a:t> can be achieved around </a:t>
            </a:r>
            <a:r>
              <a:rPr lang="en-US" sz="1600" b="1" dirty="0" smtClean="0">
                <a:solidFill>
                  <a:srgbClr val="0070C0"/>
                </a:solidFill>
              </a:rPr>
              <a:t>-300° </a:t>
            </a:r>
            <a:r>
              <a:rPr lang="en-US" sz="1600" b="1" dirty="0">
                <a:solidFill>
                  <a:srgbClr val="0070C0"/>
                </a:solidFill>
              </a:rPr>
              <a:t>to 270 ° CA </a:t>
            </a:r>
            <a:r>
              <a:rPr lang="en-US" sz="1600" b="1" dirty="0" smtClean="0">
                <a:solidFill>
                  <a:srgbClr val="0070C0"/>
                </a:solidFill>
              </a:rPr>
              <a:t>ATDC </a:t>
            </a:r>
            <a:r>
              <a:rPr lang="en-US" sz="1600" dirty="0" smtClean="0"/>
              <a:t>when intake pressure is set to 50 </a:t>
            </a:r>
            <a:r>
              <a:rPr lang="en-US" sz="1600" dirty="0" err="1" smtClean="0"/>
              <a:t>kPa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3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 smtClean="0"/>
              <a:t>Engine operation (proposed)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7935" y="852806"/>
            <a:ext cx="8344894" cy="60051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Unique thermal surroundings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Ambient temperature:	60 °C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A heating facility is required to control the intake air temperature and the ambient temperature when fuel is injected. </a:t>
            </a:r>
            <a:endParaRPr lang="en-US" sz="1600" dirty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1" dirty="0" smtClean="0"/>
              <a:t>Normally, direct measurement of the ambient temperature is not straightforward. Therefore, estimation of ambient temperature at injection timing is recommended.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Unique flow dynamic environment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Engine speed: 		1000, 2000, </a:t>
            </a:r>
            <a:r>
              <a:rPr lang="en-US" sz="2000" b="1" dirty="0">
                <a:solidFill>
                  <a:srgbClr val="0070C0"/>
                </a:solidFill>
              </a:rPr>
              <a:t>300 (</a:t>
            </a:r>
            <a:r>
              <a:rPr lang="en-US" sz="2000" b="1" dirty="0" smtClean="0">
                <a:solidFill>
                  <a:srgbClr val="0070C0"/>
                </a:solidFill>
              </a:rPr>
              <a:t>recommended) </a:t>
            </a:r>
            <a:r>
              <a:rPr lang="en-US" sz="2000" b="1" dirty="0">
                <a:solidFill>
                  <a:srgbClr val="0070C0"/>
                </a:solidFill>
              </a:rPr>
              <a:t>rpm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2000 rpm is preferable because it shows stronger flow impact on spray development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Low </a:t>
            </a:r>
            <a:r>
              <a:rPr lang="en-US" sz="1600" dirty="0"/>
              <a:t>engine speeds </a:t>
            </a:r>
            <a:r>
              <a:rPr lang="en-US" sz="1600" dirty="0" smtClean="0"/>
              <a:t>(300 rpm, thus weak flow effect) is recommended for </a:t>
            </a:r>
            <a:r>
              <a:rPr lang="en-US" sz="1600" dirty="0"/>
              <a:t>comparison with near-quiescent constant-volume chamber measurements</a:t>
            </a:r>
            <a:endParaRPr 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</a:rPr>
              <a:t>Flow generation:		Unique (facility-specific)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Stage of engine flow development will be different, but </a:t>
            </a:r>
            <a:r>
              <a:rPr lang="en-US" sz="1600" dirty="0" smtClean="0"/>
              <a:t>this is unavoidable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On the other hand, it is useful to characterize the spray under various fluid dynamic environments (tumble, swirl, squish and turbulence level)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0C0"/>
                </a:solidFill>
              </a:rPr>
              <a:t>Characterizing the in-cylinder gas flow generation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797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9254" y="-3229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/>
              <a:t>Nozzle-hole labeling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955" y="85676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Use electric connector to label the nozzle hole</a:t>
            </a:r>
          </a:p>
          <a:p>
            <a:r>
              <a:rPr lang="en-US" sz="2400" dirty="0" smtClean="0"/>
              <a:t>Two possible relative locations </a:t>
            </a:r>
          </a:p>
          <a:p>
            <a:pPr lvl="1"/>
            <a:r>
              <a:rPr lang="en-US" sz="2000" dirty="0" smtClean="0"/>
              <a:t>The nozzle hole is labeled as 1, 2, 3 … 8.</a:t>
            </a:r>
          </a:p>
          <a:p>
            <a:pPr lvl="1"/>
            <a:r>
              <a:rPr lang="en-US" sz="2000" dirty="0" smtClean="0"/>
              <a:t>Approach: the closest hole is labeled as the first one.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5" t="5525"/>
          <a:stretch/>
        </p:blipFill>
        <p:spPr bwMode="auto">
          <a:xfrm rot="517044">
            <a:off x="1032478" y="2807206"/>
            <a:ext cx="2340376" cy="22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7321" y="5299700"/>
            <a:ext cx="25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65878" y="5897632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Location 1: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61078" y="5604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connector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0678" y="46139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878" y="44731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678" y="37757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5078" y="31015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878" y="28729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7878" y="27967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4878" y="34709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078" y="42445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stCxn id="8" idx="0"/>
          </p:cNvCxnSpPr>
          <p:nvPr/>
        </p:nvCxnSpPr>
        <p:spPr>
          <a:xfrm flipV="1">
            <a:off x="2204321" y="2480300"/>
            <a:ext cx="47357" cy="281940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5" t="5525"/>
          <a:stretch/>
        </p:blipFill>
        <p:spPr bwMode="auto">
          <a:xfrm rot="20951996">
            <a:off x="5587542" y="2807206"/>
            <a:ext cx="2340376" cy="22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32385" y="5299700"/>
            <a:ext cx="25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20942" y="5897632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Location 2: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16142" y="5604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connector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78696" y="460223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2096" y="43091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68742" y="37111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7296" y="28729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8096" y="31661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896" y="27851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9496" y="37873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6696" y="44615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>
            <a:stCxn id="21" idx="0"/>
          </p:cNvCxnSpPr>
          <p:nvPr/>
        </p:nvCxnSpPr>
        <p:spPr>
          <a:xfrm flipV="1">
            <a:off x="6759385" y="2480300"/>
            <a:ext cx="47357" cy="281940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11555" y="4783218"/>
            <a:ext cx="274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The counterclockwise labeling direction is determined by looking at the injector tip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1218</Words>
  <Application>Microsoft Office PowerPoint</Application>
  <PresentationFormat>On-screen Show (4:3)</PresentationFormat>
  <Paragraphs>224</Paragraphs>
  <Slides>15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CMT - Motores Termicos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Spray G in engines</dc:title>
  <dc:creator>Wei Zeng;Brian Peterson</dc:creator>
  <cp:lastModifiedBy>Zeng, Wei</cp:lastModifiedBy>
  <cp:revision>831</cp:revision>
  <dcterms:created xsi:type="dcterms:W3CDTF">2011-01-20T12:25:32Z</dcterms:created>
  <dcterms:modified xsi:type="dcterms:W3CDTF">2014-10-07T17:18:19Z</dcterms:modified>
</cp:coreProperties>
</file>